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57" r:id="rId3"/>
    <p:sldId id="309" r:id="rId4"/>
    <p:sldId id="310" r:id="rId5"/>
    <p:sldId id="328" r:id="rId6"/>
    <p:sldId id="333" r:id="rId7"/>
    <p:sldId id="329" r:id="rId8"/>
    <p:sldId id="330" r:id="rId9"/>
    <p:sldId id="332" r:id="rId10"/>
    <p:sldId id="331" r:id="rId11"/>
    <p:sldId id="259" r:id="rId12"/>
    <p:sldId id="356" r:id="rId13"/>
    <p:sldId id="334" r:id="rId14"/>
    <p:sldId id="335" r:id="rId15"/>
    <p:sldId id="336" r:id="rId16"/>
    <p:sldId id="338" r:id="rId17"/>
    <p:sldId id="293" r:id="rId18"/>
    <p:sldId id="261" r:id="rId19"/>
    <p:sldId id="350" r:id="rId20"/>
    <p:sldId id="342" r:id="rId21"/>
    <p:sldId id="351" r:id="rId22"/>
    <p:sldId id="353" r:id="rId23"/>
    <p:sldId id="352" r:id="rId24"/>
    <p:sldId id="347" r:id="rId25"/>
    <p:sldId id="343" r:id="rId26"/>
    <p:sldId id="340" r:id="rId27"/>
    <p:sldId id="348" r:id="rId28"/>
    <p:sldId id="354" r:id="rId29"/>
    <p:sldId id="324" r:id="rId30"/>
    <p:sldId id="339" r:id="rId31"/>
    <p:sldId id="303" r:id="rId3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6" autoAdjust="0"/>
    <p:restoredTop sz="94660"/>
  </p:normalViewPr>
  <p:slideViewPr>
    <p:cSldViewPr>
      <p:cViewPr>
        <p:scale>
          <a:sx n="114" d="100"/>
          <a:sy n="114" d="100"/>
        </p:scale>
        <p:origin x="-154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80D9E3-640E-4D3A-A009-4628F6CBAB32}" type="datetimeFigureOut">
              <a:rPr lang="de-DE" smtClean="0"/>
              <a:t>28.02.15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7BB32D-4A66-4F7C-9511-2CCD6E7C39FB}" type="slidenum">
              <a:rPr lang="de-DE" smtClean="0"/>
              <a:t>‹Nr.›</a:t>
            </a:fld>
            <a:endParaRPr lang="de-DE"/>
          </a:p>
        </p:txBody>
      </p:sp>
    </p:spTree>
    <p:extLst>
      <p:ext uri="{BB962C8B-B14F-4D97-AF65-F5344CB8AC3E}">
        <p14:creationId xmlns:p14="http://schemas.microsoft.com/office/powerpoint/2010/main" val="222307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17BB32D-4A66-4F7C-9511-2CCD6E7C39FB}" type="slidenum">
              <a:rPr lang="de-DE" smtClean="0"/>
              <a:t>18</a:t>
            </a:fld>
            <a:endParaRPr lang="de-DE"/>
          </a:p>
        </p:txBody>
      </p:sp>
    </p:spTree>
    <p:extLst>
      <p:ext uri="{BB962C8B-B14F-4D97-AF65-F5344CB8AC3E}">
        <p14:creationId xmlns:p14="http://schemas.microsoft.com/office/powerpoint/2010/main" val="413933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17BB32D-4A66-4F7C-9511-2CCD6E7C39FB}" type="slidenum">
              <a:rPr lang="de-DE" smtClean="0"/>
              <a:t>19</a:t>
            </a:fld>
            <a:endParaRPr lang="de-DE"/>
          </a:p>
        </p:txBody>
      </p:sp>
    </p:spTree>
    <p:extLst>
      <p:ext uri="{BB962C8B-B14F-4D97-AF65-F5344CB8AC3E}">
        <p14:creationId xmlns:p14="http://schemas.microsoft.com/office/powerpoint/2010/main" val="4139333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942838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368329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3213748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410438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114115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r>
              <a:rPr lang="de-DE" smtClean="0"/>
              <a:t>28.02.2015</a:t>
            </a:r>
            <a:endParaRPr lang="de-DE"/>
          </a:p>
        </p:txBody>
      </p:sp>
      <p:sp>
        <p:nvSpPr>
          <p:cNvPr id="6" name="Fußzeilenplatzhalter 5"/>
          <p:cNvSpPr>
            <a:spLocks noGrp="1"/>
          </p:cNvSpPr>
          <p:nvPr>
            <p:ph type="ftr" sz="quarter" idx="11"/>
          </p:nvPr>
        </p:nvSpPr>
        <p:spPr/>
        <p:txBody>
          <a:bodyPr/>
          <a:lstStyle/>
          <a:p>
            <a:r>
              <a:rPr lang="de-DE" smtClean="0"/>
              <a:t>Vortrag "Yaesu System Fusion" von DJ1BB &amp; DL5OCD</a:t>
            </a:r>
            <a:endParaRPr lang="de-DE"/>
          </a:p>
        </p:txBody>
      </p:sp>
      <p:sp>
        <p:nvSpPr>
          <p:cNvPr id="7" name="Foliennummernplatzhalter 6"/>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250483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de-DE" smtClean="0"/>
              <a:t>28.02.2015</a:t>
            </a:r>
            <a:endParaRPr lang="de-DE"/>
          </a:p>
        </p:txBody>
      </p:sp>
      <p:sp>
        <p:nvSpPr>
          <p:cNvPr id="8" name="Fußzeilenplatzhalter 7"/>
          <p:cNvSpPr>
            <a:spLocks noGrp="1"/>
          </p:cNvSpPr>
          <p:nvPr>
            <p:ph type="ftr" sz="quarter" idx="11"/>
          </p:nvPr>
        </p:nvSpPr>
        <p:spPr/>
        <p:txBody>
          <a:bodyPr/>
          <a:lstStyle/>
          <a:p>
            <a:r>
              <a:rPr lang="de-DE" smtClean="0"/>
              <a:t>Vortrag "Yaesu System Fusion" von DJ1BB &amp; DL5OCD</a:t>
            </a:r>
            <a:endParaRPr lang="de-DE"/>
          </a:p>
        </p:txBody>
      </p:sp>
      <p:sp>
        <p:nvSpPr>
          <p:cNvPr id="9" name="Foliennummernplatzhalter 8"/>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237916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r>
              <a:rPr lang="de-DE" smtClean="0"/>
              <a:t>28.02.2015</a:t>
            </a:r>
            <a:endParaRPr lang="de-DE"/>
          </a:p>
        </p:txBody>
      </p:sp>
      <p:sp>
        <p:nvSpPr>
          <p:cNvPr id="4" name="Fußzeilenplatzhalter 3"/>
          <p:cNvSpPr>
            <a:spLocks noGrp="1"/>
          </p:cNvSpPr>
          <p:nvPr>
            <p:ph type="ftr" sz="quarter" idx="11"/>
          </p:nvPr>
        </p:nvSpPr>
        <p:spPr/>
        <p:txBody>
          <a:bodyPr/>
          <a:lstStyle/>
          <a:p>
            <a:r>
              <a:rPr lang="de-DE" smtClean="0"/>
              <a:t>Vortrag "Yaesu System Fusion" von DJ1BB &amp; DL5OCD</a:t>
            </a:r>
            <a:endParaRPr lang="de-DE"/>
          </a:p>
        </p:txBody>
      </p:sp>
      <p:sp>
        <p:nvSpPr>
          <p:cNvPr id="5" name="Foliennummernplatzhalter 4"/>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3065556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28.02.2015</a:t>
            </a:r>
            <a:endParaRPr lang="de-DE"/>
          </a:p>
        </p:txBody>
      </p:sp>
      <p:sp>
        <p:nvSpPr>
          <p:cNvPr id="3" name="Fußzeilenplatzhalter 2"/>
          <p:cNvSpPr>
            <a:spLocks noGrp="1"/>
          </p:cNvSpPr>
          <p:nvPr>
            <p:ph type="ftr" sz="quarter" idx="11"/>
          </p:nvPr>
        </p:nvSpPr>
        <p:spPr/>
        <p:txBody>
          <a:bodyPr/>
          <a:lstStyle/>
          <a:p>
            <a:r>
              <a:rPr lang="de-DE" smtClean="0"/>
              <a:t>Vortrag "Yaesu System Fusion" von DJ1BB &amp; DL5OCD</a:t>
            </a:r>
            <a:endParaRPr lang="de-DE"/>
          </a:p>
        </p:txBody>
      </p:sp>
      <p:sp>
        <p:nvSpPr>
          <p:cNvPr id="4" name="Foliennummernplatzhalter 3"/>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112559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r>
              <a:rPr lang="de-DE" smtClean="0"/>
              <a:t>28.02.2015</a:t>
            </a:r>
            <a:endParaRPr lang="de-DE"/>
          </a:p>
        </p:txBody>
      </p:sp>
      <p:sp>
        <p:nvSpPr>
          <p:cNvPr id="6" name="Fußzeilenplatzhalter 5"/>
          <p:cNvSpPr>
            <a:spLocks noGrp="1"/>
          </p:cNvSpPr>
          <p:nvPr>
            <p:ph type="ftr" sz="quarter" idx="11"/>
          </p:nvPr>
        </p:nvSpPr>
        <p:spPr/>
        <p:txBody>
          <a:bodyPr/>
          <a:lstStyle/>
          <a:p>
            <a:r>
              <a:rPr lang="de-DE" smtClean="0"/>
              <a:t>Vortrag "Yaesu System Fusion" von DJ1BB &amp; DL5OCD</a:t>
            </a:r>
            <a:endParaRPr lang="de-DE"/>
          </a:p>
        </p:txBody>
      </p:sp>
      <p:sp>
        <p:nvSpPr>
          <p:cNvPr id="7" name="Foliennummernplatzhalter 6"/>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74598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r>
              <a:rPr lang="de-DE" smtClean="0"/>
              <a:t>28.02.2015</a:t>
            </a:r>
            <a:endParaRPr lang="de-DE"/>
          </a:p>
        </p:txBody>
      </p:sp>
      <p:sp>
        <p:nvSpPr>
          <p:cNvPr id="6" name="Fußzeilenplatzhalter 5"/>
          <p:cNvSpPr>
            <a:spLocks noGrp="1"/>
          </p:cNvSpPr>
          <p:nvPr>
            <p:ph type="ftr" sz="quarter" idx="11"/>
          </p:nvPr>
        </p:nvSpPr>
        <p:spPr/>
        <p:txBody>
          <a:bodyPr/>
          <a:lstStyle/>
          <a:p>
            <a:r>
              <a:rPr lang="de-DE" smtClean="0"/>
              <a:t>Vortrag "Yaesu System Fusion" von DJ1BB &amp; DL5OCD</a:t>
            </a:r>
            <a:endParaRPr lang="de-DE"/>
          </a:p>
        </p:txBody>
      </p:sp>
      <p:sp>
        <p:nvSpPr>
          <p:cNvPr id="7" name="Foliennummernplatzhalter 6"/>
          <p:cNvSpPr>
            <a:spLocks noGrp="1"/>
          </p:cNvSpPr>
          <p:nvPr>
            <p:ph type="sldNum" sz="quarter" idx="12"/>
          </p:nvPr>
        </p:nvSpPr>
        <p:spPr/>
        <p:txBody>
          <a:bodyPr/>
          <a:lstStyle/>
          <a:p>
            <a:fld id="{EC87053C-E656-458F-B034-621F950396E5}" type="slidenum">
              <a:rPr lang="de-DE" smtClean="0"/>
              <a:t>‹Nr.›</a:t>
            </a:fld>
            <a:endParaRPr lang="de-DE"/>
          </a:p>
        </p:txBody>
      </p:sp>
    </p:spTree>
    <p:extLst>
      <p:ext uri="{BB962C8B-B14F-4D97-AF65-F5344CB8AC3E}">
        <p14:creationId xmlns:p14="http://schemas.microsoft.com/office/powerpoint/2010/main" val="9162640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28.02.2015</a:t>
            </a: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Vortrag "Yaesu System Fusion" von DJ1BB &amp; DL5OCD</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7053C-E656-458F-B034-621F950396E5}" type="slidenum">
              <a:rPr lang="de-DE" smtClean="0"/>
              <a:t>‹Nr.›</a:t>
            </a:fld>
            <a:endParaRPr lang="de-DE"/>
          </a:p>
        </p:txBody>
      </p:sp>
    </p:spTree>
    <p:extLst>
      <p:ext uri="{BB962C8B-B14F-4D97-AF65-F5344CB8AC3E}">
        <p14:creationId xmlns:p14="http://schemas.microsoft.com/office/powerpoint/2010/main" val="1262557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wmf"/><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73062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normAutofit/>
          </a:bodyPr>
          <a:lstStyle/>
          <a:p>
            <a:r>
              <a:rPr lang="de-DE" sz="6700" dirty="0" smtClean="0"/>
              <a:t>System Fusion</a:t>
            </a:r>
            <a:endParaRPr lang="de-DE" sz="4000" dirty="0"/>
          </a:p>
        </p:txBody>
      </p:sp>
      <p:sp>
        <p:nvSpPr>
          <p:cNvPr id="3" name="Untertitel 2"/>
          <p:cNvSpPr>
            <a:spLocks noGrp="1"/>
          </p:cNvSpPr>
          <p:nvPr>
            <p:ph type="subTitle" idx="1"/>
          </p:nvPr>
        </p:nvSpPr>
        <p:spPr/>
        <p:txBody>
          <a:bodyPr/>
          <a:lstStyle/>
          <a:p>
            <a:r>
              <a:rPr lang="de-DE" dirty="0" smtClean="0"/>
              <a:t>DB0SMB - Erste Erfahrungen mit dem C4FM Standard</a:t>
            </a:r>
            <a:endParaRPr lang="de-DE" dirty="0"/>
          </a:p>
        </p:txBody>
      </p:sp>
      <p:pic>
        <p:nvPicPr>
          <p:cNvPr id="3074" name="Picture 2" descr="C:\Users\Michael\AppData\Local\Microsoft\Windows\INetCache\IE\V60GIQ6H\MC90032689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5085184"/>
            <a:ext cx="1427371" cy="1427371"/>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808" y="764703"/>
            <a:ext cx="5263609" cy="1298357"/>
          </a:xfrm>
          <a:prstGeom prst="rect">
            <a:avLst/>
          </a:prstGeom>
        </p:spPr>
      </p:pic>
    </p:spTree>
    <p:extLst>
      <p:ext uri="{BB962C8B-B14F-4D97-AF65-F5344CB8AC3E}">
        <p14:creationId xmlns:p14="http://schemas.microsoft.com/office/powerpoint/2010/main" val="801625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Funktionen</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10</a:t>
            </a:fld>
            <a:endParaRPr lang="de-D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934496" cy="496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8316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Praktische Erfahrungen</a:t>
            </a:r>
            <a:endParaRPr lang="de-DE" dirty="0"/>
          </a:p>
        </p:txBody>
      </p:sp>
      <p:sp>
        <p:nvSpPr>
          <p:cNvPr id="3" name="Inhaltsplatzhalter 2"/>
          <p:cNvSpPr>
            <a:spLocks noGrp="1"/>
          </p:cNvSpPr>
          <p:nvPr>
            <p:ph idx="1"/>
          </p:nvPr>
        </p:nvSpPr>
        <p:spPr/>
        <p:txBody>
          <a:bodyPr>
            <a:normAutofit fontScale="85000" lnSpcReduction="20000"/>
          </a:bodyPr>
          <a:lstStyle/>
          <a:p>
            <a:pPr marL="0" indent="0">
              <a:buNone/>
            </a:pPr>
            <a:r>
              <a:rPr lang="de-DE" b="1" u="sng" dirty="0" smtClean="0"/>
              <a:t>Reichweite via DB0SMB</a:t>
            </a:r>
          </a:p>
          <a:p>
            <a:r>
              <a:rPr lang="de-DE" dirty="0" smtClean="0"/>
              <a:t>Vom Flughafen Hannover (mobil) konnte über das Relais problemlos in C4FM gearbeitet werden.</a:t>
            </a:r>
          </a:p>
          <a:p>
            <a:r>
              <a:rPr lang="de-DE" dirty="0" smtClean="0"/>
              <a:t>Während der Fahrt nach Hildesheim war die Verbindung zu 95% stabil, d.h. es kam zu keinen nennenswerten „</a:t>
            </a:r>
            <a:r>
              <a:rPr lang="de-DE" dirty="0" err="1" smtClean="0"/>
              <a:t>Verklötzelungen</a:t>
            </a:r>
            <a:r>
              <a:rPr lang="de-DE" dirty="0" smtClean="0"/>
              <a:t>“ oder Aussetzern.</a:t>
            </a:r>
          </a:p>
          <a:p>
            <a:r>
              <a:rPr lang="de-DE" dirty="0" smtClean="0"/>
              <a:t>Im Vergleich zu analoger Übertragung in FM war die Reichweite identisch, die Sprachqualität aber besser!</a:t>
            </a:r>
          </a:p>
          <a:p>
            <a:pPr marL="0" indent="0">
              <a:buNone/>
            </a:pPr>
            <a:r>
              <a:rPr lang="de-DE" dirty="0" smtClean="0"/>
              <a:t>Natürlich kann diese Technik nicht zaubern, wenn in FM nichts mehr zu hören war, verstummte auch die Übertragung in C4FM. Flatterfading ist bei digitaler Übertragung aber ein Fremdwort.</a:t>
            </a:r>
          </a:p>
        </p:txBody>
      </p:sp>
      <p:sp>
        <p:nvSpPr>
          <p:cNvPr id="4" name="Datumsplatzhalter 3"/>
          <p:cNvSpPr>
            <a:spLocks noGrp="1"/>
          </p:cNvSpPr>
          <p:nvPr>
            <p:ph type="dt" sz="half" idx="10"/>
          </p:nvPr>
        </p:nvSpPr>
        <p:spPr/>
        <p:txBody>
          <a:bodyPr/>
          <a:lstStyle/>
          <a:p>
            <a:r>
              <a:rPr lang="de-DE" smtClean="0"/>
              <a:t>28.02.2015</a:t>
            </a:r>
            <a:endParaRPr lang="de-DE" dirty="0"/>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11</a:t>
            </a:fld>
            <a:endParaRPr lang="de-DE"/>
          </a:p>
        </p:txBody>
      </p:sp>
    </p:spTree>
    <p:extLst>
      <p:ext uri="{BB962C8B-B14F-4D97-AF65-F5344CB8AC3E}">
        <p14:creationId xmlns:p14="http://schemas.microsoft.com/office/powerpoint/2010/main" val="522480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Praktische Erfahrungen</a:t>
            </a:r>
            <a:endParaRPr lang="de-DE" dirty="0"/>
          </a:p>
        </p:txBody>
      </p:sp>
      <p:sp>
        <p:nvSpPr>
          <p:cNvPr id="3" name="Inhaltsplatzhalter 2"/>
          <p:cNvSpPr>
            <a:spLocks noGrp="1"/>
          </p:cNvSpPr>
          <p:nvPr>
            <p:ph idx="1"/>
          </p:nvPr>
        </p:nvSpPr>
        <p:spPr/>
        <p:txBody>
          <a:bodyPr>
            <a:normAutofit fontScale="77500" lnSpcReduction="20000"/>
          </a:bodyPr>
          <a:lstStyle/>
          <a:p>
            <a:pPr marL="0" indent="0">
              <a:buNone/>
            </a:pPr>
            <a:r>
              <a:rPr lang="de-DE" b="1" u="sng" dirty="0" err="1" smtClean="0"/>
              <a:t>Wires</a:t>
            </a:r>
            <a:r>
              <a:rPr lang="de-DE" b="1" u="sng" dirty="0" smtClean="0"/>
              <a:t>-X und Betrieb über die Netzanbindung von DB0SMB</a:t>
            </a:r>
          </a:p>
          <a:p>
            <a:r>
              <a:rPr lang="de-DE" dirty="0" smtClean="0"/>
              <a:t>Erfahrungen hierzu folgen, sobald entsprechende Infrastruktur zur Verfügung steht.</a:t>
            </a:r>
          </a:p>
          <a:p>
            <a:r>
              <a:rPr lang="de-DE" dirty="0" smtClean="0"/>
              <a:t>Fest steht aber eine vergleichbare Funktionsweise wie bei D-Star (Reflektoren etc.), nur wesentlich komfortabler. Es werden alle Räume und Nodes im Display dargestellt, weiterhin gibt es umfangreiche Suchfunktionen. Es können Audionachrichten, Bilder und Texte Für bestimmte Gruppen oder Mitglieder hinterlegt bzw. abgerufen werden. So kann es zum Beispiel als Info-Zentrum des OV genutzt werden, um Termine zu kommunizieren oder einfach nur die Bilder vom letzten Field-Day. </a:t>
            </a:r>
            <a:r>
              <a:rPr lang="de-DE" dirty="0" smtClean="0">
                <a:sym typeface="Wingdings" panose="05000000000000000000" pitchFamily="2" charset="2"/>
              </a:rPr>
              <a:t></a:t>
            </a:r>
            <a:endParaRPr lang="de-DE" dirty="0" smtClean="0"/>
          </a:p>
        </p:txBody>
      </p:sp>
      <p:sp>
        <p:nvSpPr>
          <p:cNvPr id="4" name="Datumsplatzhalter 3"/>
          <p:cNvSpPr>
            <a:spLocks noGrp="1"/>
          </p:cNvSpPr>
          <p:nvPr>
            <p:ph type="dt" sz="half" idx="10"/>
          </p:nvPr>
        </p:nvSpPr>
        <p:spPr/>
        <p:txBody>
          <a:bodyPr/>
          <a:lstStyle/>
          <a:p>
            <a:r>
              <a:rPr lang="de-DE" smtClean="0"/>
              <a:t>28.02.2015</a:t>
            </a:r>
            <a:endParaRPr lang="de-DE" dirty="0"/>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12</a:t>
            </a:fld>
            <a:endParaRPr lang="de-DE"/>
          </a:p>
        </p:txBody>
      </p:sp>
    </p:spTree>
    <p:extLst>
      <p:ext uri="{BB962C8B-B14F-4D97-AF65-F5344CB8AC3E}">
        <p14:creationId xmlns:p14="http://schemas.microsoft.com/office/powerpoint/2010/main" val="8601683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Praktische Erfahrungen</a:t>
            </a:r>
            <a:endParaRPr lang="de-DE" dirty="0"/>
          </a:p>
        </p:txBody>
      </p:sp>
      <p:sp>
        <p:nvSpPr>
          <p:cNvPr id="3" name="Inhaltsplatzhalter 2"/>
          <p:cNvSpPr>
            <a:spLocks noGrp="1"/>
          </p:cNvSpPr>
          <p:nvPr>
            <p:ph idx="1"/>
          </p:nvPr>
        </p:nvSpPr>
        <p:spPr/>
        <p:txBody>
          <a:bodyPr>
            <a:normAutofit fontScale="92500" lnSpcReduction="20000"/>
          </a:bodyPr>
          <a:lstStyle/>
          <a:p>
            <a:pPr marL="0" indent="0">
              <a:buNone/>
            </a:pPr>
            <a:r>
              <a:rPr lang="de-DE" b="1" u="sng" dirty="0" smtClean="0"/>
              <a:t>V/D Mode vs.  Voice FR Mode</a:t>
            </a:r>
          </a:p>
          <a:p>
            <a:r>
              <a:rPr lang="de-DE" dirty="0" smtClean="0"/>
              <a:t>Der „schmale“ V/D Mode ist mit sehr guter DMR-Qualität vergleichbar</a:t>
            </a:r>
          </a:p>
          <a:p>
            <a:r>
              <a:rPr lang="de-DE" dirty="0" smtClean="0"/>
              <a:t>Der „breite“ Voice FR Mode ist noch einmal qualitativ besser und von analoger Übertragung kaum mehr zu unterscheiden.</a:t>
            </a:r>
          </a:p>
          <a:p>
            <a:pPr marL="0" indent="0">
              <a:buNone/>
            </a:pPr>
            <a:r>
              <a:rPr lang="de-DE" dirty="0" smtClean="0"/>
              <a:t>Die Reichweite war bei beiden Modes identisch.</a:t>
            </a:r>
          </a:p>
          <a:p>
            <a:pPr marL="0" indent="0">
              <a:buNone/>
            </a:pPr>
            <a:r>
              <a:rPr lang="de-DE" b="1" dirty="0" smtClean="0"/>
              <a:t>Nur im V/D Mode </a:t>
            </a:r>
            <a:r>
              <a:rPr lang="de-DE" dirty="0" smtClean="0"/>
              <a:t>kommt wie bei DMR das bekannte </a:t>
            </a:r>
            <a:r>
              <a:rPr lang="de-DE" b="1" dirty="0" smtClean="0"/>
              <a:t>Fehlerkorrekturverfahren</a:t>
            </a:r>
            <a:r>
              <a:rPr lang="de-DE" dirty="0" smtClean="0"/>
              <a:t> zum Einsatz. Somit steigt im Grenzbereich die Verständlichkeit entsprechend an.</a:t>
            </a:r>
          </a:p>
        </p:txBody>
      </p:sp>
      <p:sp>
        <p:nvSpPr>
          <p:cNvPr id="4" name="Datumsplatzhalter 3"/>
          <p:cNvSpPr>
            <a:spLocks noGrp="1"/>
          </p:cNvSpPr>
          <p:nvPr>
            <p:ph type="dt" sz="half" idx="10"/>
          </p:nvPr>
        </p:nvSpPr>
        <p:spPr/>
        <p:txBody>
          <a:bodyPr/>
          <a:lstStyle/>
          <a:p>
            <a:r>
              <a:rPr lang="de-DE" smtClean="0"/>
              <a:t>28.02.2015</a:t>
            </a:r>
            <a:endParaRPr lang="de-DE" dirty="0"/>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13</a:t>
            </a:fld>
            <a:endParaRPr lang="de-DE"/>
          </a:p>
        </p:txBody>
      </p:sp>
    </p:spTree>
    <p:extLst>
      <p:ext uri="{BB962C8B-B14F-4D97-AF65-F5344CB8AC3E}">
        <p14:creationId xmlns:p14="http://schemas.microsoft.com/office/powerpoint/2010/main" val="2018503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Praktische Erfahrungen</a:t>
            </a:r>
            <a:endParaRPr lang="de-DE" dirty="0"/>
          </a:p>
        </p:txBody>
      </p:sp>
      <p:sp>
        <p:nvSpPr>
          <p:cNvPr id="3" name="Inhaltsplatzhalter 2"/>
          <p:cNvSpPr>
            <a:spLocks noGrp="1"/>
          </p:cNvSpPr>
          <p:nvPr>
            <p:ph idx="1"/>
          </p:nvPr>
        </p:nvSpPr>
        <p:spPr/>
        <p:txBody>
          <a:bodyPr>
            <a:normAutofit/>
          </a:bodyPr>
          <a:lstStyle/>
          <a:p>
            <a:pPr marL="0" indent="0">
              <a:buNone/>
            </a:pPr>
            <a:r>
              <a:rPr lang="de-DE" b="1" u="sng" dirty="0" smtClean="0"/>
              <a:t>Ranking der Übertragungsqualität:</a:t>
            </a:r>
          </a:p>
          <a:p>
            <a:r>
              <a:rPr lang="de-DE" dirty="0" smtClean="0"/>
              <a:t>Platz 3: D-Star</a:t>
            </a:r>
          </a:p>
          <a:p>
            <a:r>
              <a:rPr lang="de-DE" dirty="0" smtClean="0"/>
              <a:t>Platz 2: DMR</a:t>
            </a:r>
          </a:p>
          <a:p>
            <a:r>
              <a:rPr lang="de-DE" dirty="0" smtClean="0"/>
              <a:t>Platz 1: C4FM (speziell der „Voice FR Mode“)</a:t>
            </a:r>
          </a:p>
        </p:txBody>
      </p:sp>
      <p:sp>
        <p:nvSpPr>
          <p:cNvPr id="4" name="Datumsplatzhalter 3"/>
          <p:cNvSpPr>
            <a:spLocks noGrp="1"/>
          </p:cNvSpPr>
          <p:nvPr>
            <p:ph type="dt" sz="half" idx="10"/>
          </p:nvPr>
        </p:nvSpPr>
        <p:spPr/>
        <p:txBody>
          <a:bodyPr/>
          <a:lstStyle/>
          <a:p>
            <a:r>
              <a:rPr lang="de-DE" smtClean="0"/>
              <a:t>28.02.2015</a:t>
            </a:r>
            <a:endParaRPr lang="de-DE" dirty="0"/>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14</a:t>
            </a:fld>
            <a:endParaRPr lang="de-DE"/>
          </a:p>
        </p:txBody>
      </p:sp>
    </p:spTree>
    <p:extLst>
      <p:ext uri="{BB962C8B-B14F-4D97-AF65-F5344CB8AC3E}">
        <p14:creationId xmlns:p14="http://schemas.microsoft.com/office/powerpoint/2010/main" val="1252805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Praktische Erfahrungen</a:t>
            </a:r>
            <a:endParaRPr lang="de-DE" dirty="0"/>
          </a:p>
        </p:txBody>
      </p:sp>
      <p:sp>
        <p:nvSpPr>
          <p:cNvPr id="3" name="Inhaltsplatzhalter 2"/>
          <p:cNvSpPr>
            <a:spLocks noGrp="1"/>
          </p:cNvSpPr>
          <p:nvPr>
            <p:ph idx="1"/>
          </p:nvPr>
        </p:nvSpPr>
        <p:spPr/>
        <p:txBody>
          <a:bodyPr>
            <a:normAutofit fontScale="92500" lnSpcReduction="20000"/>
          </a:bodyPr>
          <a:lstStyle/>
          <a:p>
            <a:pPr marL="0" indent="0">
              <a:buNone/>
            </a:pPr>
            <a:r>
              <a:rPr lang="de-DE" b="1" u="sng" dirty="0" smtClean="0"/>
              <a:t>Nicht zu unterschätzen: Das Handling!</a:t>
            </a:r>
          </a:p>
          <a:p>
            <a:pPr marL="0" indent="0">
              <a:buNone/>
            </a:pPr>
            <a:r>
              <a:rPr lang="de-DE" dirty="0" smtClean="0"/>
              <a:t>Mit System Fusion hat man wieder ein „echtes Amateurfunk Look </a:t>
            </a:r>
            <a:r>
              <a:rPr lang="de-DE" dirty="0" err="1" smtClean="0"/>
              <a:t>and</a:t>
            </a:r>
            <a:r>
              <a:rPr lang="de-DE" dirty="0" smtClean="0"/>
              <a:t> </a:t>
            </a:r>
            <a:r>
              <a:rPr lang="de-DE" dirty="0" err="1" smtClean="0"/>
              <a:t>Feel</a:t>
            </a:r>
            <a:r>
              <a:rPr lang="de-DE" dirty="0" smtClean="0"/>
              <a:t>“, ein System, welches ohne fremde Hilfe von </a:t>
            </a:r>
            <a:r>
              <a:rPr lang="de-DE" b="1" dirty="0" smtClean="0"/>
              <a:t>jedem OM </a:t>
            </a:r>
            <a:r>
              <a:rPr lang="de-DE" dirty="0" smtClean="0"/>
              <a:t>in Betrieb genommen und bedient werden kann.</a:t>
            </a:r>
          </a:p>
          <a:p>
            <a:pPr marL="0" indent="0">
              <a:buNone/>
            </a:pPr>
            <a:r>
              <a:rPr lang="de-DE" dirty="0" smtClean="0"/>
              <a:t>Auch die Bedienerfreundlichkeit im allgemeinen entspricht wieder den Erwartungen. Keine komplizierten Handgriffe mehr um beispielsweise von einer Direktfrequenz in den Repeater-Mode zu wechseln…gerade während der Fahrt von großem Vorteil.</a:t>
            </a:r>
          </a:p>
        </p:txBody>
      </p:sp>
      <p:sp>
        <p:nvSpPr>
          <p:cNvPr id="4" name="Datumsplatzhalter 3"/>
          <p:cNvSpPr>
            <a:spLocks noGrp="1"/>
          </p:cNvSpPr>
          <p:nvPr>
            <p:ph type="dt" sz="half" idx="10"/>
          </p:nvPr>
        </p:nvSpPr>
        <p:spPr/>
        <p:txBody>
          <a:bodyPr/>
          <a:lstStyle/>
          <a:p>
            <a:r>
              <a:rPr lang="de-DE" smtClean="0"/>
              <a:t>28.02.2015</a:t>
            </a:r>
            <a:endParaRPr lang="de-DE" dirty="0"/>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15</a:t>
            </a:fld>
            <a:endParaRPr lang="de-DE"/>
          </a:p>
        </p:txBody>
      </p:sp>
    </p:spTree>
    <p:extLst>
      <p:ext uri="{BB962C8B-B14F-4D97-AF65-F5344CB8AC3E}">
        <p14:creationId xmlns:p14="http://schemas.microsoft.com/office/powerpoint/2010/main" val="595693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Praktische Erfahrungen</a:t>
            </a:r>
            <a:endParaRPr lang="de-DE" dirty="0"/>
          </a:p>
        </p:txBody>
      </p:sp>
      <p:sp>
        <p:nvSpPr>
          <p:cNvPr id="3" name="Inhaltsplatzhalter 2"/>
          <p:cNvSpPr>
            <a:spLocks noGrp="1"/>
          </p:cNvSpPr>
          <p:nvPr>
            <p:ph idx="1"/>
          </p:nvPr>
        </p:nvSpPr>
        <p:spPr/>
        <p:txBody>
          <a:bodyPr>
            <a:normAutofit/>
          </a:bodyPr>
          <a:lstStyle/>
          <a:p>
            <a:pPr marL="0" indent="0">
              <a:buNone/>
            </a:pPr>
            <a:r>
              <a:rPr lang="de-DE" b="1" u="sng" dirty="0" smtClean="0"/>
              <a:t>Video mit Vorführ-QSO</a:t>
            </a:r>
          </a:p>
          <a:p>
            <a:pPr marL="0" indent="0">
              <a:buNone/>
            </a:pPr>
            <a:endParaRPr lang="de-DE" b="1" u="sng" dirty="0" smtClean="0"/>
          </a:p>
        </p:txBody>
      </p:sp>
      <p:sp>
        <p:nvSpPr>
          <p:cNvPr id="4" name="Datumsplatzhalter 3"/>
          <p:cNvSpPr>
            <a:spLocks noGrp="1"/>
          </p:cNvSpPr>
          <p:nvPr>
            <p:ph type="dt" sz="half" idx="10"/>
          </p:nvPr>
        </p:nvSpPr>
        <p:spPr/>
        <p:txBody>
          <a:bodyPr/>
          <a:lstStyle/>
          <a:p>
            <a:r>
              <a:rPr lang="de-DE" smtClean="0"/>
              <a:t>28.02.2015</a:t>
            </a:r>
            <a:endParaRPr lang="de-DE" dirty="0"/>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16</a:t>
            </a:fld>
            <a:endParaRPr lang="de-DE"/>
          </a:p>
        </p:txBody>
      </p:sp>
      <p:graphicFrame>
        <p:nvGraphicFramePr>
          <p:cNvPr id="7" name="Objekt 6"/>
          <p:cNvGraphicFramePr>
            <a:graphicFrameLocks noChangeAspect="1"/>
          </p:cNvGraphicFramePr>
          <p:nvPr>
            <p:extLst>
              <p:ext uri="{D42A27DB-BD31-4B8C-83A1-F6EECF244321}">
                <p14:modId xmlns:p14="http://schemas.microsoft.com/office/powerpoint/2010/main" val="3120269052"/>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1028" name="Objekt-Manager-Shellobjekt" showAsIcon="1" r:id="rId3" imgW="914400" imgH="771480" progId="Package">
                  <p:embed/>
                </p:oleObj>
              </mc:Choice>
              <mc:Fallback>
                <p:oleObj name="Objekt-Manager-Shellobjekt" showAsIcon="1" r:id="rId3" imgW="914400" imgH="771480" progId="Package">
                  <p:embed/>
                  <p:pic>
                    <p:nvPicPr>
                      <p:cNvPr id="0" name=""/>
                      <p:cNvPicPr/>
                      <p:nvPr/>
                    </p:nvPicPr>
                    <p:blipFill>
                      <a:blip r:embed="rId4"/>
                      <a:stretch>
                        <a:fillRect/>
                      </a:stretch>
                    </p:blipFill>
                    <p:spPr>
                      <a:xfrm>
                        <a:off x="4114800" y="30432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577721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Teil 2: DR-1 Repeater</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17</a:t>
            </a:fld>
            <a:endParaRPr lang="de-DE"/>
          </a:p>
        </p:txBody>
      </p:sp>
      <p:pic>
        <p:nvPicPr>
          <p:cNvPr id="5122" name="Picture 2" descr="C:\Users\Michael\AppData\Local\Microsoft\Windows\INetCache\IE\BO56GA3P\MC90021256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643079"/>
            <a:ext cx="4320480" cy="3785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707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18</a:t>
            </a:fld>
            <a:endParaRPr lang="de-DE"/>
          </a:p>
        </p:txBody>
      </p:sp>
      <p:pic>
        <p:nvPicPr>
          <p:cNvPr id="8" name="Bild 7" descr="DR-1XE_Front look down_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420888"/>
            <a:ext cx="8892480" cy="2200889"/>
          </a:xfrm>
          <a:prstGeom prst="rect">
            <a:avLst/>
          </a:prstGeom>
        </p:spPr>
      </p:pic>
    </p:spTree>
    <p:extLst>
      <p:ext uri="{BB962C8B-B14F-4D97-AF65-F5344CB8AC3E}">
        <p14:creationId xmlns:p14="http://schemas.microsoft.com/office/powerpoint/2010/main" val="3866387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3" name="Inhaltsplatzhalter 2"/>
          <p:cNvSpPr>
            <a:spLocks noGrp="1"/>
          </p:cNvSpPr>
          <p:nvPr>
            <p:ph idx="1"/>
          </p:nvPr>
        </p:nvSpPr>
        <p:spPr/>
        <p:txBody>
          <a:bodyPr>
            <a:normAutofit/>
          </a:bodyPr>
          <a:lstStyle/>
          <a:p>
            <a:pPr marL="0" indent="0">
              <a:buNone/>
            </a:pPr>
            <a:r>
              <a:rPr lang="en-US" dirty="0" smtClean="0"/>
              <a:t>- FM</a:t>
            </a:r>
            <a:r>
              <a:rPr lang="en-US" dirty="0"/>
              <a:t>, C4FM </a:t>
            </a:r>
            <a:r>
              <a:rPr lang="en-US" dirty="0" smtClean="0"/>
              <a:t>Digital, AMS-</a:t>
            </a:r>
            <a:r>
              <a:rPr lang="de-DE" dirty="0" smtClean="0"/>
              <a:t>Funktion</a:t>
            </a:r>
            <a:r>
              <a:rPr lang="en-US" dirty="0" smtClean="0"/>
              <a:t> (</a:t>
            </a:r>
            <a:r>
              <a:rPr lang="de-DE" dirty="0" smtClean="0"/>
              <a:t>Automatische</a:t>
            </a:r>
            <a:r>
              <a:rPr lang="en-US" dirty="0" smtClean="0"/>
              <a:t> </a:t>
            </a:r>
            <a:r>
              <a:rPr lang="en-US" dirty="0"/>
              <a:t>Betriebsartenwahl) </a:t>
            </a:r>
          </a:p>
          <a:p>
            <a:pPr>
              <a:buFontTx/>
              <a:buChar char="-"/>
            </a:pPr>
            <a:r>
              <a:rPr lang="en-US" dirty="0" smtClean="0"/>
              <a:t>Betätigung </a:t>
            </a:r>
            <a:r>
              <a:rPr lang="en-US" dirty="0" err="1"/>
              <a:t>über</a:t>
            </a:r>
            <a:r>
              <a:rPr lang="en-US" dirty="0"/>
              <a:t> 3,5-</a:t>
            </a:r>
            <a:r>
              <a:rPr lang="en-US" dirty="0" smtClean="0"/>
              <a:t>ZolI</a:t>
            </a:r>
            <a:r>
              <a:rPr lang="en-US" dirty="0"/>
              <a:t> </a:t>
            </a:r>
            <a:r>
              <a:rPr lang="en-US" dirty="0" smtClean="0"/>
              <a:t>Touchscreen</a:t>
            </a:r>
            <a:endParaRPr lang="en-US" dirty="0"/>
          </a:p>
          <a:p>
            <a:pPr>
              <a:buFontTx/>
              <a:buChar char="-"/>
            </a:pPr>
            <a:r>
              <a:rPr lang="en-US" dirty="0" err="1" smtClean="0"/>
              <a:t>Leistung</a:t>
            </a:r>
            <a:r>
              <a:rPr lang="en-US" dirty="0" smtClean="0"/>
              <a:t>: 50 </a:t>
            </a:r>
            <a:r>
              <a:rPr lang="en-US" dirty="0"/>
              <a:t>W/20 W/5 </a:t>
            </a:r>
            <a:r>
              <a:rPr lang="en-US" dirty="0" smtClean="0"/>
              <a:t>W</a:t>
            </a:r>
          </a:p>
          <a:p>
            <a:pPr>
              <a:buFontTx/>
              <a:buChar char="-"/>
            </a:pPr>
            <a:r>
              <a:rPr lang="en-US" dirty="0" err="1" smtClean="0"/>
              <a:t>Mikrofonanschluss</a:t>
            </a:r>
            <a:r>
              <a:rPr lang="en-US" dirty="0" smtClean="0"/>
              <a:t> und </a:t>
            </a:r>
            <a:r>
              <a:rPr lang="en-US" dirty="0" err="1" smtClean="0"/>
              <a:t>Lautsprecher</a:t>
            </a:r>
            <a:r>
              <a:rPr lang="en-US" dirty="0" smtClean="0"/>
              <a:t> an der </a:t>
            </a:r>
            <a:r>
              <a:rPr lang="en-US" dirty="0" err="1" smtClean="0"/>
              <a:t>Vorderseite</a:t>
            </a:r>
            <a:r>
              <a:rPr lang="en-US" dirty="0" smtClean="0"/>
              <a:t>	</a:t>
            </a:r>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19</a:t>
            </a:fld>
            <a:endParaRPr lang="de-DE"/>
          </a:p>
        </p:txBody>
      </p:sp>
    </p:spTree>
    <p:extLst>
      <p:ext uri="{BB962C8B-B14F-4D97-AF65-F5344CB8AC3E}">
        <p14:creationId xmlns:p14="http://schemas.microsoft.com/office/powerpoint/2010/main" val="11337184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Vorwort</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Warum schon wieder ein neuer Standard im Digitalfunk?</a:t>
            </a:r>
          </a:p>
          <a:p>
            <a:pPr marL="0" indent="0">
              <a:buNone/>
            </a:pPr>
            <a:r>
              <a:rPr lang="de-DE" dirty="0" smtClean="0"/>
              <a:t>Reichen analoger Sprechfunk, DMR, D-Star &amp; Co nicht aus?</a:t>
            </a:r>
          </a:p>
          <a:p>
            <a:pPr marL="0" indent="0">
              <a:buNone/>
            </a:pPr>
            <a:r>
              <a:rPr lang="de-DE" dirty="0" smtClean="0"/>
              <a:t>Welche Vorteile bringt uns die neue Technik?</a:t>
            </a:r>
          </a:p>
          <a:p>
            <a:pPr marL="0" indent="0">
              <a:buNone/>
            </a:pPr>
            <a:r>
              <a:rPr lang="de-DE" dirty="0" smtClean="0"/>
              <a:t>Fragen über Fragen…</a:t>
            </a:r>
          </a:p>
        </p:txBody>
      </p:sp>
      <p:sp>
        <p:nvSpPr>
          <p:cNvPr id="4" name="Datumsplatzhalter 3"/>
          <p:cNvSpPr>
            <a:spLocks noGrp="1"/>
          </p:cNvSpPr>
          <p:nvPr>
            <p:ph type="dt" sz="half" idx="10"/>
          </p:nvPr>
        </p:nvSpPr>
        <p:spPr/>
        <p:txBody>
          <a:bodyPr/>
          <a:lstStyle/>
          <a:p>
            <a:r>
              <a:rPr lang="de-DE" dirty="0" smtClean="0"/>
              <a:t>28.02.2015</a:t>
            </a:r>
            <a:endParaRPr lang="de-DE" dirty="0"/>
          </a:p>
        </p:txBody>
      </p:sp>
      <p:sp>
        <p:nvSpPr>
          <p:cNvPr id="5" name="Fußzeilenplatzhalter 4"/>
          <p:cNvSpPr>
            <a:spLocks noGrp="1"/>
          </p:cNvSpPr>
          <p:nvPr>
            <p:ph type="ftr" sz="quarter" idx="11"/>
          </p:nvPr>
        </p:nvSpPr>
        <p:spPr/>
        <p:txBody>
          <a:bodyPr/>
          <a:lstStyle/>
          <a:p>
            <a:r>
              <a:rPr lang="de-DE" dirty="0" smtClean="0"/>
              <a:t>Vortrag "</a:t>
            </a:r>
            <a:r>
              <a:rPr lang="de-DE" dirty="0" err="1" smtClean="0"/>
              <a:t>Yaesu</a:t>
            </a:r>
            <a:r>
              <a:rPr lang="de-DE" smtClean="0"/>
              <a:t>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2</a:t>
            </a:fld>
            <a:endParaRPr lang="de-DE"/>
          </a:p>
        </p:txBody>
      </p:sp>
    </p:spTree>
    <p:extLst>
      <p:ext uri="{BB962C8B-B14F-4D97-AF65-F5344CB8AC3E}">
        <p14:creationId xmlns:p14="http://schemas.microsoft.com/office/powerpoint/2010/main" val="1338476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3" name="Inhaltsplatzhalter 2"/>
          <p:cNvSpPr>
            <a:spLocks noGrp="1"/>
          </p:cNvSpPr>
          <p:nvPr>
            <p:ph idx="1"/>
          </p:nvPr>
        </p:nvSpPr>
        <p:spPr/>
        <p:txBody>
          <a:bodyPr>
            <a:normAutofit/>
          </a:bodyPr>
          <a:lstStyle/>
          <a:p>
            <a:pPr>
              <a:buFontTx/>
              <a:buChar char="-"/>
            </a:pPr>
            <a:r>
              <a:rPr lang="en-US" dirty="0" err="1"/>
              <a:t>Besteht</a:t>
            </a:r>
            <a:r>
              <a:rPr lang="en-US" dirty="0"/>
              <a:t> </a:t>
            </a:r>
            <a:r>
              <a:rPr lang="en-US" dirty="0" err="1"/>
              <a:t>aus</a:t>
            </a:r>
            <a:r>
              <a:rPr lang="en-US" dirty="0"/>
              <a:t> </a:t>
            </a:r>
            <a:r>
              <a:rPr lang="en-US" dirty="0" err="1"/>
              <a:t>zwei</a:t>
            </a:r>
            <a:r>
              <a:rPr lang="en-US" dirty="0"/>
              <a:t> FTM-400 </a:t>
            </a:r>
            <a:r>
              <a:rPr lang="en-US" dirty="0" err="1" smtClean="0"/>
              <a:t>Mobilgeräte</a:t>
            </a:r>
            <a:r>
              <a:rPr lang="en-US" dirty="0" smtClean="0"/>
              <a:t> </a:t>
            </a:r>
            <a:endParaRPr lang="en-US" dirty="0"/>
          </a:p>
          <a:p>
            <a:pPr>
              <a:buFontTx/>
              <a:buChar char="-"/>
            </a:pPr>
            <a:r>
              <a:rPr lang="en-US" dirty="0" err="1" smtClean="0"/>
              <a:t>Für</a:t>
            </a:r>
            <a:r>
              <a:rPr lang="en-US" dirty="0" smtClean="0"/>
              <a:t> </a:t>
            </a:r>
            <a:r>
              <a:rPr lang="en-US" dirty="0"/>
              <a:t>2m </a:t>
            </a:r>
            <a:r>
              <a:rPr lang="en-US" dirty="0" err="1"/>
              <a:t>oder</a:t>
            </a:r>
            <a:r>
              <a:rPr lang="en-US" dirty="0"/>
              <a:t> 70cm </a:t>
            </a:r>
            <a:r>
              <a:rPr lang="en-US" dirty="0" err="1" smtClean="0"/>
              <a:t>oder</a:t>
            </a:r>
            <a:r>
              <a:rPr lang="en-US" dirty="0" smtClean="0"/>
              <a:t> Mix</a:t>
            </a:r>
          </a:p>
          <a:p>
            <a:pPr>
              <a:buFontTx/>
              <a:buChar char="-"/>
            </a:pPr>
            <a:r>
              <a:rPr lang="en-US" dirty="0" err="1" smtClean="0"/>
              <a:t>Benötigt</a:t>
            </a:r>
            <a:r>
              <a:rPr lang="en-US" dirty="0" smtClean="0"/>
              <a:t> 12V </a:t>
            </a:r>
          </a:p>
          <a:p>
            <a:pPr>
              <a:buFontTx/>
              <a:buChar char="-"/>
            </a:pPr>
            <a:r>
              <a:rPr lang="en-US" dirty="0" smtClean="0"/>
              <a:t>19” </a:t>
            </a:r>
            <a:r>
              <a:rPr lang="en-US" dirty="0" err="1" smtClean="0"/>
              <a:t>Einschub</a:t>
            </a:r>
            <a:r>
              <a:rPr lang="en-US" dirty="0" smtClean="0"/>
              <a:t> </a:t>
            </a:r>
            <a:r>
              <a:rPr lang="en-US" dirty="0" err="1" smtClean="0"/>
              <a:t>mit</a:t>
            </a:r>
            <a:r>
              <a:rPr lang="en-US" dirty="0" smtClean="0"/>
              <a:t> 2 </a:t>
            </a:r>
            <a:r>
              <a:rPr lang="en-US" dirty="0" err="1" smtClean="0"/>
              <a:t>Bauhöhen</a:t>
            </a:r>
            <a:endParaRPr lang="en-US" dirty="0" smtClean="0"/>
          </a:p>
          <a:p>
            <a:pPr>
              <a:buFontTx/>
              <a:buChar char="-"/>
            </a:pPr>
            <a:r>
              <a:rPr lang="en-US" dirty="0" err="1" smtClean="0"/>
              <a:t>Einfache</a:t>
            </a:r>
            <a:r>
              <a:rPr lang="en-US" dirty="0" smtClean="0"/>
              <a:t> Installation und </a:t>
            </a:r>
            <a:r>
              <a:rPr lang="en-US" dirty="0" err="1" smtClean="0"/>
              <a:t>Konfiguration</a:t>
            </a:r>
            <a:endParaRPr lang="en-US" dirty="0" smtClean="0"/>
          </a:p>
          <a:p>
            <a:pPr>
              <a:buFontTx/>
              <a:buChar char="-"/>
            </a:pPr>
            <a:endParaRPr lang="en-US" dirty="0" smtClean="0"/>
          </a:p>
          <a:p>
            <a:pPr>
              <a:buFontTx/>
              <a:buChar char="-"/>
            </a:pPr>
            <a:endParaRPr lang="en-US" dirty="0" smtClean="0"/>
          </a:p>
          <a:p>
            <a:pPr>
              <a:buFontTx/>
              <a:buChar char="-"/>
            </a:pPr>
            <a:endParaRPr lang="en-US" dirty="0" smtClean="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20</a:t>
            </a:fld>
            <a:endParaRPr lang="de-DE"/>
          </a:p>
        </p:txBody>
      </p:sp>
    </p:spTree>
    <p:extLst>
      <p:ext uri="{BB962C8B-B14F-4D97-AF65-F5344CB8AC3E}">
        <p14:creationId xmlns:p14="http://schemas.microsoft.com/office/powerpoint/2010/main" val="23103946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21</a:t>
            </a:fld>
            <a:endParaRPr lang="de-DE"/>
          </a:p>
        </p:txBody>
      </p:sp>
      <p:pic>
        <p:nvPicPr>
          <p:cNvPr id="8" name="Bild 7" descr="DR-1XE+view+from+fro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268760"/>
            <a:ext cx="7344816" cy="4947399"/>
          </a:xfrm>
          <a:prstGeom prst="rect">
            <a:avLst/>
          </a:prstGeom>
        </p:spPr>
      </p:pic>
    </p:spTree>
    <p:extLst>
      <p:ext uri="{BB962C8B-B14F-4D97-AF65-F5344CB8AC3E}">
        <p14:creationId xmlns:p14="http://schemas.microsoft.com/office/powerpoint/2010/main" val="25956265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22</a:t>
            </a:fld>
            <a:endParaRPr lang="de-DE"/>
          </a:p>
        </p:txBody>
      </p:sp>
      <p:pic>
        <p:nvPicPr>
          <p:cNvPr id="8" name="Bild 7" descr="DR-1x-Inside-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340768"/>
            <a:ext cx="3543858" cy="4725144"/>
          </a:xfrm>
          <a:prstGeom prst="rect">
            <a:avLst/>
          </a:prstGeom>
        </p:spPr>
      </p:pic>
    </p:spTree>
    <p:extLst>
      <p:ext uri="{BB962C8B-B14F-4D97-AF65-F5344CB8AC3E}">
        <p14:creationId xmlns:p14="http://schemas.microsoft.com/office/powerpoint/2010/main" val="25956265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23</a:t>
            </a:fld>
            <a:endParaRPr lang="de-DE"/>
          </a:p>
        </p:txBody>
      </p:sp>
      <p:pic>
        <p:nvPicPr>
          <p:cNvPr id="8" name="Bild 7" descr="DR-1XE+view+RX+sid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484784"/>
            <a:ext cx="6976792" cy="4636642"/>
          </a:xfrm>
          <a:prstGeom prst="rect">
            <a:avLst/>
          </a:prstGeom>
        </p:spPr>
      </p:pic>
    </p:spTree>
    <p:extLst>
      <p:ext uri="{BB962C8B-B14F-4D97-AF65-F5344CB8AC3E}">
        <p14:creationId xmlns:p14="http://schemas.microsoft.com/office/powerpoint/2010/main" val="25956265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3" name="Inhaltsplatzhalter 2"/>
          <p:cNvSpPr>
            <a:spLocks noGrp="1"/>
          </p:cNvSpPr>
          <p:nvPr>
            <p:ph idx="1"/>
          </p:nvPr>
        </p:nvSpPr>
        <p:spPr/>
        <p:txBody>
          <a:bodyPr>
            <a:normAutofit/>
          </a:bodyPr>
          <a:lstStyle/>
          <a:p>
            <a:pPr marL="0" indent="0">
              <a:buNone/>
            </a:pPr>
            <a:r>
              <a:rPr lang="en-US" dirty="0" err="1" smtClean="0"/>
              <a:t>Einrichtung</a:t>
            </a:r>
            <a:r>
              <a:rPr lang="en-US" dirty="0" smtClean="0"/>
              <a:t>:</a:t>
            </a:r>
            <a:endParaRPr lang="en-US" dirty="0"/>
          </a:p>
          <a:p>
            <a:pPr marL="0" indent="0">
              <a:buNone/>
            </a:pPr>
            <a:r>
              <a:rPr lang="en-US" dirty="0"/>
              <a:t> </a:t>
            </a:r>
            <a:r>
              <a:rPr lang="en-US" dirty="0" smtClean="0"/>
              <a:t>  	- QRG RX/TX </a:t>
            </a:r>
            <a:r>
              <a:rPr lang="en-US" dirty="0" err="1" smtClean="0"/>
              <a:t>einstellen</a:t>
            </a:r>
            <a:r>
              <a:rPr lang="en-US" dirty="0" smtClean="0"/>
              <a:t>.</a:t>
            </a:r>
          </a:p>
          <a:p>
            <a:pPr marL="0" indent="0">
              <a:buNone/>
            </a:pPr>
            <a:r>
              <a:rPr lang="en-US" dirty="0"/>
              <a:t>	</a:t>
            </a:r>
            <a:r>
              <a:rPr lang="en-US" dirty="0" smtClean="0"/>
              <a:t>- ID </a:t>
            </a:r>
            <a:r>
              <a:rPr lang="en-US" dirty="0" err="1" smtClean="0"/>
              <a:t>eintragen</a:t>
            </a:r>
            <a:r>
              <a:rPr lang="en-US" dirty="0" smtClean="0"/>
              <a:t> (</a:t>
            </a:r>
            <a:r>
              <a:rPr lang="en-US" dirty="0" err="1" smtClean="0"/>
              <a:t>Rufzeichen</a:t>
            </a:r>
            <a:r>
              <a:rPr lang="en-US" dirty="0" smtClean="0"/>
              <a:t>)</a:t>
            </a:r>
          </a:p>
          <a:p>
            <a:pPr marL="0" indent="0">
              <a:buNone/>
            </a:pPr>
            <a:r>
              <a:rPr lang="en-US" dirty="0"/>
              <a:t>	</a:t>
            </a:r>
            <a:r>
              <a:rPr lang="en-US" dirty="0" smtClean="0"/>
              <a:t>- CTCSS (</a:t>
            </a:r>
            <a:r>
              <a:rPr lang="en-US" dirty="0" err="1" smtClean="0"/>
              <a:t>sofern</a:t>
            </a:r>
            <a:r>
              <a:rPr lang="en-US" dirty="0" smtClean="0"/>
              <a:t> </a:t>
            </a:r>
            <a:r>
              <a:rPr lang="en-US" dirty="0" err="1" smtClean="0"/>
              <a:t>Gewünscht</a:t>
            </a:r>
            <a:r>
              <a:rPr lang="en-US" dirty="0" smtClean="0"/>
              <a:t>)</a:t>
            </a:r>
          </a:p>
          <a:p>
            <a:pPr marL="0" indent="0">
              <a:buNone/>
            </a:pPr>
            <a:r>
              <a:rPr lang="en-US" dirty="0"/>
              <a:t> </a:t>
            </a:r>
            <a:r>
              <a:rPr lang="en-US" dirty="0" smtClean="0"/>
              <a:t>  </a:t>
            </a:r>
            <a:r>
              <a:rPr lang="en-US" dirty="0"/>
              <a:t>	</a:t>
            </a:r>
            <a:r>
              <a:rPr lang="en-US" dirty="0" smtClean="0"/>
              <a:t>- Mode (AUTO/FM/Digital)</a:t>
            </a:r>
          </a:p>
          <a:p>
            <a:pPr marL="0" indent="0">
              <a:buNone/>
            </a:pPr>
            <a:endParaRPr lang="en-US" dirty="0" smtClean="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24</a:t>
            </a:fld>
            <a:endParaRPr lang="de-DE"/>
          </a:p>
        </p:txBody>
      </p:sp>
      <p:pic>
        <p:nvPicPr>
          <p:cNvPr id="8" name="Bild 7" descr="c4f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4509120"/>
            <a:ext cx="4968552" cy="1587888"/>
          </a:xfrm>
          <a:prstGeom prst="rect">
            <a:avLst/>
          </a:prstGeom>
        </p:spPr>
      </p:pic>
    </p:spTree>
    <p:extLst>
      <p:ext uri="{BB962C8B-B14F-4D97-AF65-F5344CB8AC3E}">
        <p14:creationId xmlns:p14="http://schemas.microsoft.com/office/powerpoint/2010/main" val="34742061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25</a:t>
            </a:fld>
            <a:endParaRPr lang="de-DE"/>
          </a:p>
        </p:txBody>
      </p:sp>
      <p:pic>
        <p:nvPicPr>
          <p:cNvPr id="7" name="Bild 6" descr="c4fm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340768"/>
            <a:ext cx="3960440" cy="4724240"/>
          </a:xfrm>
          <a:prstGeom prst="rect">
            <a:avLst/>
          </a:prstGeom>
        </p:spPr>
      </p:pic>
      <p:pic>
        <p:nvPicPr>
          <p:cNvPr id="12" name="Bild 11" descr="c4fm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340768"/>
            <a:ext cx="4032448" cy="4676771"/>
          </a:xfrm>
          <a:prstGeom prst="rect">
            <a:avLst/>
          </a:prstGeom>
        </p:spPr>
      </p:pic>
    </p:spTree>
    <p:extLst>
      <p:ext uri="{BB962C8B-B14F-4D97-AF65-F5344CB8AC3E}">
        <p14:creationId xmlns:p14="http://schemas.microsoft.com/office/powerpoint/2010/main" val="17767770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3" name="Inhaltsplatzhalter 2"/>
          <p:cNvSpPr>
            <a:spLocks noGrp="1"/>
          </p:cNvSpPr>
          <p:nvPr>
            <p:ph idx="1"/>
          </p:nvPr>
        </p:nvSpPr>
        <p:spPr/>
        <p:txBody>
          <a:bodyPr>
            <a:normAutofit/>
          </a:bodyPr>
          <a:lstStyle/>
          <a:p>
            <a:pPr marL="0" indent="0">
              <a:buNone/>
            </a:pPr>
            <a:r>
              <a:rPr lang="en-US" dirty="0" err="1" smtClean="0"/>
              <a:t>Vernetzung</a:t>
            </a:r>
            <a:r>
              <a:rPr lang="en-US" dirty="0" smtClean="0"/>
              <a:t>:</a:t>
            </a:r>
            <a:endParaRPr lang="en-US" dirty="0"/>
          </a:p>
          <a:p>
            <a:pPr>
              <a:buFontTx/>
              <a:buChar char="-"/>
            </a:pPr>
            <a:r>
              <a:rPr lang="en-US" dirty="0" smtClean="0"/>
              <a:t>HRI-200 Interface </a:t>
            </a:r>
          </a:p>
          <a:p>
            <a:pPr>
              <a:buFontTx/>
              <a:buChar char="-"/>
            </a:pPr>
            <a:r>
              <a:rPr lang="en-US" dirty="0" smtClean="0"/>
              <a:t>Software WIRES-X (Windows)</a:t>
            </a:r>
          </a:p>
          <a:p>
            <a:pPr>
              <a:buFontTx/>
              <a:buChar char="-"/>
            </a:pPr>
            <a:r>
              <a:rPr lang="en-US" dirty="0" smtClean="0"/>
              <a:t>Pro Interface 2 </a:t>
            </a:r>
            <a:r>
              <a:rPr lang="en-US" dirty="0" err="1" smtClean="0"/>
              <a:t>Geräte</a:t>
            </a:r>
            <a:r>
              <a:rPr lang="en-US" dirty="0" smtClean="0"/>
              <a:t>  </a:t>
            </a:r>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26</a:t>
            </a:fld>
            <a:endParaRPr lang="de-DE"/>
          </a:p>
        </p:txBody>
      </p:sp>
      <p:pic>
        <p:nvPicPr>
          <p:cNvPr id="7" name="Bild 6" descr="HRI-2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4293096"/>
            <a:ext cx="4824536" cy="1695479"/>
          </a:xfrm>
          <a:prstGeom prst="rect">
            <a:avLst/>
          </a:prstGeom>
        </p:spPr>
      </p:pic>
    </p:spTree>
    <p:extLst>
      <p:ext uri="{BB962C8B-B14F-4D97-AF65-F5344CB8AC3E}">
        <p14:creationId xmlns:p14="http://schemas.microsoft.com/office/powerpoint/2010/main" val="6817511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27</a:t>
            </a:fld>
            <a:endParaRPr lang="de-DE"/>
          </a:p>
        </p:txBody>
      </p:sp>
      <p:pic>
        <p:nvPicPr>
          <p:cNvPr id="7" name="Bild 6"/>
          <p:cNvPicPr>
            <a:picLocks noChangeAspect="1"/>
          </p:cNvPicPr>
          <p:nvPr/>
        </p:nvPicPr>
        <p:blipFill>
          <a:blip r:embed="rId2"/>
          <a:stretch>
            <a:fillRect/>
          </a:stretch>
        </p:blipFill>
        <p:spPr>
          <a:xfrm>
            <a:off x="539552" y="2996952"/>
            <a:ext cx="7899400" cy="3086100"/>
          </a:xfrm>
          <a:prstGeom prst="rect">
            <a:avLst/>
          </a:prstGeom>
        </p:spPr>
      </p:pic>
      <p:sp>
        <p:nvSpPr>
          <p:cNvPr id="8" name="Inhaltsplatzhalter 7"/>
          <p:cNvSpPr>
            <a:spLocks noGrp="1"/>
          </p:cNvSpPr>
          <p:nvPr>
            <p:ph idx="1"/>
          </p:nvPr>
        </p:nvSpPr>
        <p:spPr/>
        <p:txBody>
          <a:bodyPr/>
          <a:lstStyle/>
          <a:p>
            <a:pPr marL="0" indent="0">
              <a:buNone/>
            </a:pPr>
            <a:r>
              <a:rPr lang="de-DE" dirty="0" smtClean="0"/>
              <a:t>Via HRI-200 kann man sich auch ohne Repeater „vernetzen“, das geht auch mit Analoggeräten</a:t>
            </a:r>
            <a:endParaRPr lang="de-DE" dirty="0"/>
          </a:p>
        </p:txBody>
      </p:sp>
    </p:spTree>
    <p:extLst>
      <p:ext uri="{BB962C8B-B14F-4D97-AF65-F5344CB8AC3E}">
        <p14:creationId xmlns:p14="http://schemas.microsoft.com/office/powerpoint/2010/main" val="12238328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DR-1 Repeater</a:t>
            </a:r>
            <a:endParaRPr lang="de-DE" dirty="0"/>
          </a:p>
        </p:txBody>
      </p:sp>
      <p:sp>
        <p:nvSpPr>
          <p:cNvPr id="3" name="Inhaltsplatzhalter 2"/>
          <p:cNvSpPr>
            <a:spLocks noGrp="1"/>
          </p:cNvSpPr>
          <p:nvPr>
            <p:ph idx="1"/>
          </p:nvPr>
        </p:nvSpPr>
        <p:spPr/>
        <p:txBody>
          <a:bodyPr>
            <a:normAutofit/>
          </a:bodyPr>
          <a:lstStyle/>
          <a:p>
            <a:pPr marL="0" indent="0">
              <a:buNone/>
            </a:pPr>
            <a:r>
              <a:rPr lang="en-US" dirty="0" err="1" smtClean="0"/>
              <a:t>Vernetzung</a:t>
            </a:r>
            <a:r>
              <a:rPr lang="en-US" dirty="0" smtClean="0"/>
              <a:t>:</a:t>
            </a:r>
          </a:p>
          <a:p>
            <a:pPr>
              <a:buFontTx/>
              <a:buChar char="-"/>
            </a:pPr>
            <a:r>
              <a:rPr lang="en-US" dirty="0" err="1" smtClean="0"/>
              <a:t>Zusammenschalten</a:t>
            </a:r>
            <a:r>
              <a:rPr lang="en-US" dirty="0" smtClean="0"/>
              <a:t> </a:t>
            </a:r>
            <a:r>
              <a:rPr lang="en-US" dirty="0" err="1" smtClean="0"/>
              <a:t>mehrere</a:t>
            </a:r>
            <a:r>
              <a:rPr lang="en-US" dirty="0" smtClean="0"/>
              <a:t> Repeater in </a:t>
            </a:r>
            <a:r>
              <a:rPr lang="en-US" dirty="0" err="1" smtClean="0"/>
              <a:t>Gruppen</a:t>
            </a:r>
            <a:r>
              <a:rPr lang="en-US" dirty="0" smtClean="0"/>
              <a:t> analog </a:t>
            </a:r>
            <a:r>
              <a:rPr lang="en-US" dirty="0" err="1" smtClean="0"/>
              <a:t>zu</a:t>
            </a:r>
            <a:r>
              <a:rPr lang="en-US" dirty="0" smtClean="0"/>
              <a:t> den DMR </a:t>
            </a:r>
            <a:r>
              <a:rPr lang="en-US" dirty="0" err="1" smtClean="0"/>
              <a:t>Talkgroups</a:t>
            </a:r>
            <a:endParaRPr lang="en-US" dirty="0" smtClean="0"/>
          </a:p>
          <a:p>
            <a:pPr>
              <a:buFontTx/>
              <a:buChar char="-"/>
            </a:pPr>
            <a:r>
              <a:rPr lang="en-US" dirty="0" err="1" smtClean="0"/>
              <a:t>Rufen</a:t>
            </a:r>
            <a:r>
              <a:rPr lang="en-US" dirty="0" smtClean="0"/>
              <a:t> von Repeater/User</a:t>
            </a:r>
          </a:p>
          <a:p>
            <a:pPr marL="0" indent="0">
              <a:buNone/>
            </a:pPr>
            <a:endParaRPr lang="en-US" dirty="0" smtClean="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28</a:t>
            </a:fld>
            <a:endParaRPr lang="de-DE"/>
          </a:p>
        </p:txBody>
      </p:sp>
    </p:spTree>
    <p:extLst>
      <p:ext uri="{BB962C8B-B14F-4D97-AF65-F5344CB8AC3E}">
        <p14:creationId xmlns:p14="http://schemas.microsoft.com/office/powerpoint/2010/main" val="23374492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Fazit</a:t>
            </a:r>
            <a:endParaRPr lang="de-DE" dirty="0"/>
          </a:p>
        </p:txBody>
      </p:sp>
      <p:sp>
        <p:nvSpPr>
          <p:cNvPr id="3" name="Inhaltsplatzhalter 2"/>
          <p:cNvSpPr>
            <a:spLocks noGrp="1"/>
          </p:cNvSpPr>
          <p:nvPr>
            <p:ph idx="1"/>
          </p:nvPr>
        </p:nvSpPr>
        <p:spPr/>
        <p:txBody>
          <a:bodyPr>
            <a:normAutofit fontScale="85000" lnSpcReduction="20000"/>
          </a:bodyPr>
          <a:lstStyle/>
          <a:p>
            <a:pPr marL="0" indent="0">
              <a:buNone/>
            </a:pPr>
            <a:r>
              <a:rPr lang="de-DE" dirty="0" smtClean="0"/>
              <a:t>Wo Licht ist, ist auch Schatten.</a:t>
            </a:r>
          </a:p>
          <a:p>
            <a:pPr marL="0" indent="0">
              <a:buNone/>
            </a:pPr>
            <a:r>
              <a:rPr lang="de-DE" dirty="0" err="1" smtClean="0"/>
              <a:t>Yaesu</a:t>
            </a:r>
            <a:r>
              <a:rPr lang="de-DE" dirty="0" smtClean="0"/>
              <a:t> stellt ein gelungenes System zur Verfügung, welches aber das „digitale Lager“ weiter </a:t>
            </a:r>
            <a:r>
              <a:rPr lang="de-DE" dirty="0" err="1" smtClean="0"/>
              <a:t>zersplittet</a:t>
            </a:r>
            <a:r>
              <a:rPr lang="de-DE" dirty="0" smtClean="0"/>
              <a:t>. Natürlich gibt es auch hier noch Kinderkrankheiten, welche durch kommende Software-Updates mit Sicherheit behoben werden.</a:t>
            </a:r>
          </a:p>
          <a:p>
            <a:pPr marL="0" indent="0">
              <a:buNone/>
            </a:pPr>
            <a:r>
              <a:rPr lang="de-DE" dirty="0" smtClean="0"/>
              <a:t>Es ist wie der damalige Kampf von VHS, Video 2000 und Beta-Max.</a:t>
            </a:r>
          </a:p>
          <a:p>
            <a:pPr marL="0" indent="0">
              <a:buNone/>
            </a:pPr>
            <a:r>
              <a:rPr lang="de-DE" dirty="0" smtClean="0"/>
              <a:t>Ausgang ungewiss…</a:t>
            </a:r>
          </a:p>
          <a:p>
            <a:pPr marL="0" indent="0">
              <a:buNone/>
            </a:pPr>
            <a:endParaRPr lang="de-DE" dirty="0" smtClean="0"/>
          </a:p>
          <a:p>
            <a:pPr marL="0" indent="0">
              <a:buNone/>
            </a:pPr>
            <a:r>
              <a:rPr lang="de-DE" dirty="0" smtClean="0"/>
              <a:t>PS: Was plant </a:t>
            </a:r>
            <a:r>
              <a:rPr lang="de-DE" dirty="0" err="1" smtClean="0"/>
              <a:t>Kenwood</a:t>
            </a:r>
            <a:r>
              <a:rPr lang="de-DE" dirty="0" smtClean="0"/>
              <a:t>? </a:t>
            </a:r>
            <a:r>
              <a:rPr lang="de-DE" dirty="0" smtClean="0">
                <a:sym typeface="Wingdings" panose="05000000000000000000" pitchFamily="2" charset="2"/>
              </a:rPr>
              <a:t></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29</a:t>
            </a:fld>
            <a:endParaRPr lang="de-DE"/>
          </a:p>
        </p:txBody>
      </p:sp>
    </p:spTree>
    <p:extLst>
      <p:ext uri="{BB962C8B-B14F-4D97-AF65-F5344CB8AC3E}">
        <p14:creationId xmlns:p14="http://schemas.microsoft.com/office/powerpoint/2010/main" val="35857692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Teil 1: Die „Relais-Nutzerseite“</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3</a:t>
            </a:fld>
            <a:endParaRPr lang="de-DE"/>
          </a:p>
        </p:txBody>
      </p:sp>
      <p:pic>
        <p:nvPicPr>
          <p:cNvPr id="3074" name="Picture 2" descr="C:\Users\Michael\AppData\Local\Microsoft\Windows\INetCache\IE\IJG1GOGW\MC9003109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3302" y="1359140"/>
            <a:ext cx="3378670" cy="485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784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indent="0">
              <a:buNone/>
            </a:pPr>
            <a:r>
              <a:rPr lang="de-DE" sz="9600" b="1" dirty="0" smtClean="0"/>
              <a:t>Fragen?</a:t>
            </a:r>
            <a:endParaRPr lang="de-DE" sz="9600" b="1"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30</a:t>
            </a:fld>
            <a:endParaRPr lang="de-DE"/>
          </a:p>
        </p:txBody>
      </p:sp>
    </p:spTree>
    <p:extLst>
      <p:ext uri="{BB962C8B-B14F-4D97-AF65-F5344CB8AC3E}">
        <p14:creationId xmlns:p14="http://schemas.microsoft.com/office/powerpoint/2010/main" val="9233555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indent="0">
              <a:buNone/>
            </a:pPr>
            <a:r>
              <a:rPr lang="de-DE" sz="4000" dirty="0" smtClean="0"/>
              <a:t>Vielen Dank für Ihre Aufmerksamkeit!</a:t>
            </a:r>
            <a:endParaRPr lang="de-DE" sz="4000" dirty="0"/>
          </a:p>
        </p:txBody>
      </p:sp>
      <p:sp>
        <p:nvSpPr>
          <p:cNvPr id="4" name="Datumsplatzhalter 3"/>
          <p:cNvSpPr>
            <a:spLocks noGrp="1"/>
          </p:cNvSpPr>
          <p:nvPr>
            <p:ph type="dt" sz="half" idx="10"/>
          </p:nvPr>
        </p:nvSpPr>
        <p:spPr/>
        <p:txBody>
          <a:bodyPr/>
          <a:lstStyle/>
          <a:p>
            <a:r>
              <a:rPr lang="de-DE" smtClean="0"/>
              <a:t>28.02.2015</a:t>
            </a:r>
            <a:endParaRPr lang="de-DE" dirty="0"/>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a:p>
        </p:txBody>
      </p:sp>
      <p:sp>
        <p:nvSpPr>
          <p:cNvPr id="6" name="Foliennummernplatzhalter 5"/>
          <p:cNvSpPr>
            <a:spLocks noGrp="1"/>
          </p:cNvSpPr>
          <p:nvPr>
            <p:ph type="sldNum" sz="quarter" idx="12"/>
          </p:nvPr>
        </p:nvSpPr>
        <p:spPr/>
        <p:txBody>
          <a:bodyPr/>
          <a:lstStyle/>
          <a:p>
            <a:fld id="{EC87053C-E656-458F-B034-621F950396E5}" type="slidenum">
              <a:rPr lang="de-DE" smtClean="0"/>
              <a:t>31</a:t>
            </a:fld>
            <a:endParaRPr lang="de-DE"/>
          </a:p>
        </p:txBody>
      </p:sp>
      <p:pic>
        <p:nvPicPr>
          <p:cNvPr id="4098" name="Picture 2" descr="C:\Users\Michael\AppData\Local\Microsoft\Windows\INetCache\IE\E2KHQIQW\MC90037081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437112"/>
            <a:ext cx="1745579"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611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Betriebsarten</a:t>
            </a:r>
            <a:endParaRPr lang="de-DE" dirty="0"/>
          </a:p>
        </p:txBody>
      </p:sp>
      <p:sp>
        <p:nvSpPr>
          <p:cNvPr id="3" name="Inhaltsplatzhalter 2"/>
          <p:cNvSpPr>
            <a:spLocks noGrp="1"/>
          </p:cNvSpPr>
          <p:nvPr>
            <p:ph idx="1"/>
          </p:nvPr>
        </p:nvSpPr>
        <p:spPr/>
        <p:txBody>
          <a:bodyPr>
            <a:normAutofit fontScale="92500" lnSpcReduction="20000"/>
          </a:bodyPr>
          <a:lstStyle/>
          <a:p>
            <a:r>
              <a:rPr lang="de-DE" dirty="0" smtClean="0"/>
              <a:t>Analoger FM-Sprechfunk</a:t>
            </a:r>
          </a:p>
          <a:p>
            <a:r>
              <a:rPr lang="de-DE" dirty="0" smtClean="0"/>
              <a:t>V/D Mode (Voice/Data), Sprach- und Datenübertragung simultan mit </a:t>
            </a:r>
            <a:r>
              <a:rPr lang="de-DE" b="1" dirty="0" smtClean="0"/>
              <a:t>jeweils 6,25Khz </a:t>
            </a:r>
            <a:r>
              <a:rPr lang="de-DE" dirty="0" smtClean="0"/>
              <a:t>Bandbreite</a:t>
            </a:r>
          </a:p>
          <a:p>
            <a:r>
              <a:rPr lang="de-DE" dirty="0" smtClean="0"/>
              <a:t>Voice FR Mode (</a:t>
            </a:r>
            <a:r>
              <a:rPr lang="de-DE" dirty="0" err="1" smtClean="0"/>
              <a:t>Full</a:t>
            </a:r>
            <a:r>
              <a:rPr lang="de-DE" dirty="0" smtClean="0"/>
              <a:t> Rate), Sprachübertragung in voller Qualität mit </a:t>
            </a:r>
            <a:r>
              <a:rPr lang="de-DE" b="1" dirty="0" smtClean="0"/>
              <a:t>12,5Khz</a:t>
            </a:r>
            <a:r>
              <a:rPr lang="de-DE" dirty="0" smtClean="0"/>
              <a:t> Bandbreite</a:t>
            </a:r>
          </a:p>
          <a:p>
            <a:r>
              <a:rPr lang="de-DE" dirty="0" smtClean="0"/>
              <a:t>Data F/R Mode (</a:t>
            </a:r>
            <a:r>
              <a:rPr lang="de-DE" dirty="0" err="1" smtClean="0"/>
              <a:t>Full</a:t>
            </a:r>
            <a:r>
              <a:rPr lang="de-DE" dirty="0" smtClean="0"/>
              <a:t> Rate), High-Speed Datenübertragung mit </a:t>
            </a:r>
            <a:r>
              <a:rPr lang="de-DE" b="1" dirty="0" smtClean="0"/>
              <a:t>12,5Khz</a:t>
            </a:r>
            <a:r>
              <a:rPr lang="de-DE" dirty="0" smtClean="0"/>
              <a:t> Bandbreite</a:t>
            </a:r>
          </a:p>
          <a:p>
            <a:pPr marL="0" indent="0">
              <a:buNone/>
            </a:pPr>
            <a:r>
              <a:rPr lang="de-DE" dirty="0" smtClean="0"/>
              <a:t>Im </a:t>
            </a:r>
            <a:r>
              <a:rPr lang="de-DE" b="1" dirty="0" smtClean="0"/>
              <a:t>AMS</a:t>
            </a:r>
            <a:r>
              <a:rPr lang="de-DE" dirty="0" smtClean="0"/>
              <a:t> (</a:t>
            </a:r>
            <a:r>
              <a:rPr lang="de-DE" dirty="0" err="1" smtClean="0"/>
              <a:t>Automatic</a:t>
            </a:r>
            <a:r>
              <a:rPr lang="de-DE" dirty="0" smtClean="0"/>
              <a:t> Mode Select) wählt das System </a:t>
            </a:r>
            <a:r>
              <a:rPr lang="de-DE" b="1" u="sng" dirty="0" smtClean="0"/>
              <a:t>automatisch</a:t>
            </a:r>
            <a:r>
              <a:rPr lang="de-DE" dirty="0" smtClean="0"/>
              <a:t> den richtigen Mode!</a:t>
            </a:r>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4</a:t>
            </a:fld>
            <a:endParaRPr lang="de-DE"/>
          </a:p>
        </p:txBody>
      </p:sp>
    </p:spTree>
    <p:extLst>
      <p:ext uri="{BB962C8B-B14F-4D97-AF65-F5344CB8AC3E}">
        <p14:creationId xmlns:p14="http://schemas.microsoft.com/office/powerpoint/2010/main" val="370154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Betriebsarten</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5</a:t>
            </a:fld>
            <a:endParaRPr lang="de-D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776864" cy="486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8316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Betriebsarten</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6</a:t>
            </a:fld>
            <a:endParaRPr lang="de-DE"/>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70" y="1340768"/>
            <a:ext cx="7900157" cy="494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3904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Funktionen</a:t>
            </a:r>
            <a:endParaRPr lang="de-DE" dirty="0"/>
          </a:p>
        </p:txBody>
      </p:sp>
      <p:sp>
        <p:nvSpPr>
          <p:cNvPr id="3" name="Inhaltsplatzhalter 2"/>
          <p:cNvSpPr>
            <a:spLocks noGrp="1"/>
          </p:cNvSpPr>
          <p:nvPr>
            <p:ph idx="1"/>
          </p:nvPr>
        </p:nvSpPr>
        <p:spPr/>
        <p:txBody>
          <a:bodyPr>
            <a:normAutofit/>
          </a:bodyPr>
          <a:lstStyle/>
          <a:p>
            <a:r>
              <a:rPr lang="de-DE" dirty="0" smtClean="0"/>
              <a:t>GM – (Group Monitor) Ein digitaler Gruppen-Monitor</a:t>
            </a:r>
          </a:p>
          <a:p>
            <a:r>
              <a:rPr lang="de-DE" dirty="0" smtClean="0"/>
              <a:t>Schnappschuss-Funktion (Bildübertragung mit Kameramikrofon oder von der SD-Karte)</a:t>
            </a:r>
          </a:p>
          <a:p>
            <a:r>
              <a:rPr lang="de-DE" dirty="0" smtClean="0"/>
              <a:t>Smart Navigation mit Backtrack-Funktion</a:t>
            </a:r>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7</a:t>
            </a:fld>
            <a:endParaRPr lang="de-DE"/>
          </a:p>
        </p:txBody>
      </p:sp>
    </p:spTree>
    <p:extLst>
      <p:ext uri="{BB962C8B-B14F-4D97-AF65-F5344CB8AC3E}">
        <p14:creationId xmlns:p14="http://schemas.microsoft.com/office/powerpoint/2010/main" val="3522136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Funktionen</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8</a:t>
            </a:fld>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7948232" cy="497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4009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Funktionen</a:t>
            </a:r>
            <a:endParaRPr lang="de-DE" dirty="0"/>
          </a:p>
        </p:txBody>
      </p:sp>
      <p:sp>
        <p:nvSpPr>
          <p:cNvPr id="4" name="Datumsplatzhalter 3"/>
          <p:cNvSpPr>
            <a:spLocks noGrp="1"/>
          </p:cNvSpPr>
          <p:nvPr>
            <p:ph type="dt" sz="half" idx="10"/>
          </p:nvPr>
        </p:nvSpPr>
        <p:spPr/>
        <p:txBody>
          <a:bodyPr/>
          <a:lstStyle/>
          <a:p>
            <a:r>
              <a:rPr lang="de-DE" smtClean="0"/>
              <a:t>28.02.2015</a:t>
            </a:r>
            <a:endParaRPr lang="de-DE"/>
          </a:p>
        </p:txBody>
      </p:sp>
      <p:sp>
        <p:nvSpPr>
          <p:cNvPr id="5" name="Fußzeilenplatzhalter 4"/>
          <p:cNvSpPr>
            <a:spLocks noGrp="1"/>
          </p:cNvSpPr>
          <p:nvPr>
            <p:ph type="ftr" sz="quarter" idx="11"/>
          </p:nvPr>
        </p:nvSpPr>
        <p:spPr/>
        <p:txBody>
          <a:bodyPr/>
          <a:lstStyle/>
          <a:p>
            <a:r>
              <a:rPr lang="de-DE" smtClean="0"/>
              <a:t>Vortrag "Yaesu System Fusion" von DJ1BB &amp; DL5OCD</a:t>
            </a:r>
            <a:endParaRPr lang="de-DE" dirty="0"/>
          </a:p>
        </p:txBody>
      </p:sp>
      <p:sp>
        <p:nvSpPr>
          <p:cNvPr id="6" name="Foliennummernplatzhalter 5"/>
          <p:cNvSpPr>
            <a:spLocks noGrp="1"/>
          </p:cNvSpPr>
          <p:nvPr>
            <p:ph type="sldNum" sz="quarter" idx="12"/>
          </p:nvPr>
        </p:nvSpPr>
        <p:spPr/>
        <p:txBody>
          <a:bodyPr/>
          <a:lstStyle/>
          <a:p>
            <a:fld id="{EC87053C-E656-458F-B034-621F950396E5}" type="slidenum">
              <a:rPr lang="de-DE" smtClean="0"/>
              <a:t>9</a:t>
            </a:fld>
            <a:endParaRPr lang="de-D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54" y="1268760"/>
            <a:ext cx="8063349" cy="504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4927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1170</Words>
  <Application>Microsoft Macintosh PowerPoint</Application>
  <PresentationFormat>Bildschirmpräsentation (4:3)</PresentationFormat>
  <Paragraphs>186</Paragraphs>
  <Slides>31</Slides>
  <Notes>2</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31</vt:i4>
      </vt:variant>
    </vt:vector>
  </HeadingPairs>
  <TitlesOfParts>
    <vt:vector size="33" baseType="lpstr">
      <vt:lpstr>Larissa</vt:lpstr>
      <vt:lpstr>Objekt-Manager-Shellobjekt</vt:lpstr>
      <vt:lpstr>System Fusion</vt:lpstr>
      <vt:lpstr>Vorwort</vt:lpstr>
      <vt:lpstr>Teil 1: Die „Relais-Nutzerseite“</vt:lpstr>
      <vt:lpstr>Betriebsarten</vt:lpstr>
      <vt:lpstr>Betriebsarten</vt:lpstr>
      <vt:lpstr>Betriebsarten</vt:lpstr>
      <vt:lpstr>Funktionen</vt:lpstr>
      <vt:lpstr>Funktionen</vt:lpstr>
      <vt:lpstr>Funktionen</vt:lpstr>
      <vt:lpstr>Funktionen</vt:lpstr>
      <vt:lpstr>Praktische Erfahrungen</vt:lpstr>
      <vt:lpstr>Praktische Erfahrungen</vt:lpstr>
      <vt:lpstr>Praktische Erfahrungen</vt:lpstr>
      <vt:lpstr>Praktische Erfahrungen</vt:lpstr>
      <vt:lpstr>Praktische Erfahrungen</vt:lpstr>
      <vt:lpstr>Praktische Erfahrungen</vt:lpstr>
      <vt:lpstr>Teil 2: DR-1 Repeater</vt:lpstr>
      <vt:lpstr>DR-1 Repeater</vt:lpstr>
      <vt:lpstr>DR-1 Repeater</vt:lpstr>
      <vt:lpstr>DR-1 Repeater</vt:lpstr>
      <vt:lpstr>DR-1 Repeater</vt:lpstr>
      <vt:lpstr>DR-1 Repeater</vt:lpstr>
      <vt:lpstr>DR-1 Repeater</vt:lpstr>
      <vt:lpstr>DR-1 Repeater</vt:lpstr>
      <vt:lpstr>DR-1 Repeater</vt:lpstr>
      <vt:lpstr>DR-1 Repeater</vt:lpstr>
      <vt:lpstr>DR-1 Repeater</vt:lpstr>
      <vt:lpstr>DR-1 Repeater</vt:lpstr>
      <vt:lpstr>Fazit</vt:lpstr>
      <vt:lpstr>PowerPoint-Präsentation</vt:lpstr>
      <vt:lpstr>PowerPoint-Präsentation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Transitor-PA</dc:title>
  <dc:creator>Michael</dc:creator>
  <cp:lastModifiedBy>Olaf Uhrbach</cp:lastModifiedBy>
  <cp:revision>391</cp:revision>
  <dcterms:created xsi:type="dcterms:W3CDTF">2013-08-27T08:20:01Z</dcterms:created>
  <dcterms:modified xsi:type="dcterms:W3CDTF">2015-02-28T18:06:51Z</dcterms:modified>
</cp:coreProperties>
</file>